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8" r:id="rId3"/>
    <p:sldId id="264" r:id="rId4"/>
    <p:sldId id="265" r:id="rId5"/>
    <p:sldId id="280" r:id="rId6"/>
    <p:sldId id="268" r:id="rId7"/>
    <p:sldId id="293" r:id="rId8"/>
    <p:sldId id="294" r:id="rId9"/>
    <p:sldId id="266" r:id="rId10"/>
    <p:sldId id="281" r:id="rId11"/>
    <p:sldId id="269" r:id="rId12"/>
    <p:sldId id="271" r:id="rId13"/>
    <p:sldId id="274" r:id="rId14"/>
    <p:sldId id="295" r:id="rId15"/>
    <p:sldId id="291" r:id="rId16"/>
    <p:sldId id="292" r:id="rId17"/>
    <p:sldId id="289" r:id="rId18"/>
    <p:sldId id="296" r:id="rId19"/>
    <p:sldId id="297" r:id="rId20"/>
    <p:sldId id="273" r:id="rId21"/>
    <p:sldId id="276" r:id="rId22"/>
    <p:sldId id="282" r:id="rId23"/>
    <p:sldId id="279" r:id="rId24"/>
    <p:sldId id="272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106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96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903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6478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6705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8660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6907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79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238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332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467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419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287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8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705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397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DA05E-DCBA-48E7-9A86-B930FDE594E3}" type="datetimeFigureOut">
              <a:rPr lang="es-CO" smtClean="0"/>
              <a:t>13/04/20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2A4F74C-F39B-4E04-B7E2-131799DC97CF}" type="slidenum">
              <a:rPr lang="es-CO" smtClean="0"/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099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067339" y="265043"/>
            <a:ext cx="8083826" cy="1850390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 smtClean="0"/>
              <a:t/>
            </a:r>
            <a:br>
              <a:rPr lang="es-CO" sz="4000" dirty="0" smtClean="0"/>
            </a:br>
            <a:r>
              <a:rPr lang="es-CO" sz="4000" dirty="0" smtClean="0"/>
              <a:t/>
            </a:r>
            <a:br>
              <a:rPr lang="es-CO" sz="4000" dirty="0" smtClean="0"/>
            </a:br>
            <a:r>
              <a:rPr lang="es-CO" sz="4000" dirty="0" smtClean="0"/>
              <a:t/>
            </a:r>
            <a:br>
              <a:rPr lang="es-CO" sz="4000" dirty="0" smtClean="0"/>
            </a:br>
            <a:r>
              <a:rPr lang="es-CO" sz="4000" dirty="0"/>
              <a:t/>
            </a:r>
            <a:br>
              <a:rPr lang="es-CO" sz="4000" dirty="0"/>
            </a:br>
            <a:r>
              <a:rPr lang="es-CO" sz="4000" dirty="0" smtClean="0"/>
              <a:t/>
            </a:r>
            <a:br>
              <a:rPr lang="es-CO" sz="4000" dirty="0" smtClean="0"/>
            </a:br>
            <a:r>
              <a:rPr lang="es-CO" sz="4000" dirty="0"/>
              <a:t/>
            </a:r>
            <a:br>
              <a:rPr lang="es-CO" sz="4000" dirty="0"/>
            </a:br>
            <a:r>
              <a:rPr lang="es-CO" sz="4000" dirty="0" smtClean="0"/>
              <a:t/>
            </a:r>
            <a:br>
              <a:rPr lang="es-CO" sz="4000" dirty="0" smtClean="0"/>
            </a:br>
            <a:r>
              <a:rPr lang="es-CO" sz="4000" dirty="0"/>
              <a:t/>
            </a:r>
            <a:br>
              <a:rPr lang="es-CO" sz="4000" dirty="0"/>
            </a:br>
            <a:r>
              <a:rPr lang="es-CO" sz="4000" dirty="0" smtClean="0"/>
              <a:t>Publicaciones </a:t>
            </a:r>
            <a:r>
              <a:rPr lang="es-CO" sz="4000" dirty="0" smtClean="0"/>
              <a:t>científicas y eventos académicos</a:t>
            </a:r>
            <a:r>
              <a:rPr lang="es-CO" dirty="0" smtClean="0"/>
              <a:t/>
            </a:r>
            <a:br>
              <a:rPr lang="es-CO" dirty="0" smtClean="0"/>
            </a:br>
            <a:endParaRPr lang="es-CO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s-CO" sz="3600" dirty="0" smtClean="0"/>
          </a:p>
          <a:p>
            <a:r>
              <a:rPr lang="es-CO" sz="3600" dirty="0"/>
              <a:t/>
            </a:r>
            <a:br>
              <a:rPr lang="es-CO" sz="3600" dirty="0"/>
            </a:br>
            <a:endParaRPr lang="es-CO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0" y="1539557"/>
            <a:ext cx="8375374" cy="47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4331" y="624110"/>
            <a:ext cx="9490282" cy="1280890"/>
          </a:xfrm>
        </p:spPr>
        <p:txBody>
          <a:bodyPr/>
          <a:lstStyle/>
          <a:p>
            <a:pPr algn="ctr"/>
            <a:r>
              <a:rPr lang="es-CO" dirty="0" smtClean="0"/>
              <a:t>Publicación </a:t>
            </a:r>
            <a:r>
              <a:rPr lang="es-CO" dirty="0" smtClean="0"/>
              <a:t>libro-2013 </a:t>
            </a:r>
            <a:br>
              <a:rPr lang="es-CO" dirty="0" smtClean="0"/>
            </a:br>
            <a:r>
              <a:rPr lang="es-CO" sz="3200" dirty="0" smtClean="0"/>
              <a:t>Informe final proyecto de investigaci</a:t>
            </a:r>
            <a:r>
              <a:rPr lang="es-ES" sz="3200" dirty="0" err="1" smtClean="0"/>
              <a:t>ón</a:t>
            </a:r>
            <a:endParaRPr lang="es-CO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824" t="19412" r="31286" b="22001"/>
          <a:stretch/>
        </p:blipFill>
        <p:spPr>
          <a:xfrm>
            <a:off x="3538330" y="1890152"/>
            <a:ext cx="7275444" cy="47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3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0145" y="471055"/>
            <a:ext cx="9596387" cy="1158047"/>
          </a:xfrm>
        </p:spPr>
        <p:txBody>
          <a:bodyPr>
            <a:noAutofit/>
          </a:bodyPr>
          <a:lstStyle/>
          <a:p>
            <a:pPr algn="ctr"/>
            <a:r>
              <a:rPr lang="es-CO" sz="3200" dirty="0" smtClean="0"/>
              <a:t>Publicación de artículos científicos- </a:t>
            </a:r>
            <a:r>
              <a:rPr lang="es-CO" sz="3200" dirty="0" smtClean="0"/>
              <a:t/>
            </a:r>
            <a:br>
              <a:rPr lang="es-CO" sz="3200" dirty="0" smtClean="0"/>
            </a:br>
            <a:r>
              <a:rPr lang="es-CO" sz="2800" dirty="0" smtClean="0"/>
              <a:t>Revista indexada- 2019</a:t>
            </a:r>
            <a:endParaRPr lang="es-CO" sz="2800" dirty="0"/>
          </a:p>
        </p:txBody>
      </p:sp>
      <p:sp>
        <p:nvSpPr>
          <p:cNvPr id="7" name="Subtítulo 4"/>
          <p:cNvSpPr txBox="1">
            <a:spLocks/>
          </p:cNvSpPr>
          <p:nvPr/>
        </p:nvSpPr>
        <p:spPr>
          <a:xfrm>
            <a:off x="2776428" y="5420444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3600" dirty="0"/>
          </a:p>
        </p:txBody>
      </p:sp>
      <p:sp>
        <p:nvSpPr>
          <p:cNvPr id="3" name="Rectángulo 2"/>
          <p:cNvSpPr/>
          <p:nvPr/>
        </p:nvSpPr>
        <p:spPr>
          <a:xfrm>
            <a:off x="1302326" y="1912883"/>
            <a:ext cx="603835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dirty="0"/>
          </a:p>
          <a:p>
            <a:r>
              <a:rPr lang="en-US" b="1" dirty="0" err="1" smtClean="0"/>
              <a:t>Revista</a:t>
            </a:r>
            <a:r>
              <a:rPr lang="en-US" b="1" dirty="0" smtClean="0"/>
              <a:t> International </a:t>
            </a:r>
            <a:r>
              <a:rPr lang="en-US" b="1" dirty="0"/>
              <a:t>Journal of Scientific and Research Publications, Volume 9, Issue 12, December 2019 824 ISSN 2250-3153 </a:t>
            </a:r>
            <a:endParaRPr lang="es-CO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CO" sz="1600" dirty="0" smtClean="0">
                <a:solidFill>
                  <a:srgbClr val="000000"/>
                </a:solidFill>
                <a:latin typeface="+mj-lt"/>
              </a:rPr>
              <a:t>Artículo</a:t>
            </a:r>
            <a:r>
              <a:rPr lang="es-CO" dirty="0" smtClean="0">
                <a:solidFill>
                  <a:srgbClr val="000000"/>
                </a:solidFill>
                <a:latin typeface="+mj-lt"/>
              </a:rPr>
              <a:t>: </a:t>
            </a:r>
            <a:r>
              <a:rPr lang="en-US" sz="1600" dirty="0" smtClean="0"/>
              <a:t>Social </a:t>
            </a:r>
            <a:r>
              <a:rPr lang="en-US" sz="1600" dirty="0"/>
              <a:t>control: between theoretical analyzes of the past and future perspectives. The contribution of the theoretical criminological approach to the </a:t>
            </a:r>
            <a:r>
              <a:rPr lang="en-US" sz="1600" dirty="0" smtClean="0"/>
              <a:t>phenomenon.  </a:t>
            </a:r>
            <a:r>
              <a:rPr lang="es-CO" sz="1600" dirty="0" smtClean="0"/>
              <a:t>N</a:t>
            </a:r>
            <a:r>
              <a:rPr lang="es-CO" sz="1600" dirty="0"/>
              <a:t>. </a:t>
            </a:r>
            <a:r>
              <a:rPr lang="es-CO" sz="1600" dirty="0" err="1"/>
              <a:t>Malizia</a:t>
            </a:r>
            <a:r>
              <a:rPr lang="es-CO" sz="1600" dirty="0"/>
              <a:t> , </a:t>
            </a:r>
            <a:r>
              <a:rPr lang="es-CO" sz="1600" b="1" i="1" dirty="0"/>
              <a:t>M.V. Aponte Valverde </a:t>
            </a:r>
            <a:endParaRPr lang="es-CO" sz="1600" b="1" i="1" dirty="0" smtClean="0"/>
          </a:p>
          <a:p>
            <a:endParaRPr lang="es-CO" sz="1600" b="1" i="1" dirty="0"/>
          </a:p>
          <a:p>
            <a:r>
              <a:rPr lang="es-CO" sz="1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http</a:t>
            </a:r>
            <a:r>
              <a:rPr lang="es-CO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://dx.doi.org/10.29322/IJSRP.9.12.2019.p96106 </a:t>
            </a:r>
            <a:r>
              <a:rPr lang="es-CO" sz="1400" dirty="0">
                <a:solidFill>
                  <a:srgbClr val="000000"/>
                </a:solidFill>
                <a:latin typeface="Book Antiqua" panose="02040602050305030304" pitchFamily="18" charset="0"/>
              </a:rPr>
              <a:t>www.ijsrp.org </a:t>
            </a:r>
            <a:endParaRPr lang="es-CO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800" dirty="0" smtClean="0">
                <a:latin typeface="Times New Roman" panose="02020603050405020304" pitchFamily="18" charset="0"/>
              </a:rPr>
              <a:t>* </a:t>
            </a:r>
            <a:r>
              <a:rPr lang="en-US" sz="1400" dirty="0">
                <a:latin typeface="+mj-lt"/>
              </a:rPr>
              <a:t>Associate Professor of Sociology of Law, Deviance and Social change - University of Enna “Kore”, Faculty of Human and Society Sciences </a:t>
            </a:r>
          </a:p>
          <a:p>
            <a:r>
              <a:rPr lang="en-US" sz="1400" dirty="0">
                <a:latin typeface="+mj-lt"/>
              </a:rPr>
              <a:t>** Valverde, Social sciences Researcher, University Foundation of Andean Area, </a:t>
            </a:r>
            <a:r>
              <a:rPr lang="en-US" sz="1400" dirty="0" err="1">
                <a:latin typeface="+mj-lt"/>
              </a:rPr>
              <a:t>Bogotà</a:t>
            </a:r>
            <a:r>
              <a:rPr lang="en-US" sz="1400" dirty="0">
                <a:latin typeface="+mj-lt"/>
              </a:rPr>
              <a:t>, Colombia, Faculty of Health Sciences </a:t>
            </a:r>
          </a:p>
          <a:p>
            <a:r>
              <a:rPr lang="es-CO" sz="1400" dirty="0">
                <a:latin typeface="+mj-lt"/>
              </a:rPr>
              <a:t>DOI: 10.29322/IJSRP.9.12.2019.p96106 </a:t>
            </a:r>
          </a:p>
          <a:p>
            <a:r>
              <a:rPr lang="es-CO" sz="1400" dirty="0">
                <a:latin typeface="+mj-lt"/>
              </a:rPr>
              <a:t>http://dx.doi.org/10.29322/IJSRP.9.12.2019.p96106 </a:t>
            </a:r>
          </a:p>
        </p:txBody>
      </p:sp>
      <p:pic>
        <p:nvPicPr>
          <p:cNvPr id="9218" name="Picture 2" descr="IJSR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36" y="2479964"/>
            <a:ext cx="3198991" cy="330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8160327" y="1629103"/>
            <a:ext cx="39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52A2A"/>
                </a:solidFill>
                <a:latin typeface="Constantia" panose="02030602050306030303" pitchFamily="18" charset="0"/>
              </a:rPr>
              <a:t>International Journal of Scientific and Research Publications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9403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6036" y="624110"/>
            <a:ext cx="9768576" cy="1280890"/>
          </a:xfrm>
        </p:spPr>
        <p:txBody>
          <a:bodyPr/>
          <a:lstStyle/>
          <a:p>
            <a:pPr algn="ctr"/>
            <a:r>
              <a:rPr lang="es-CO" dirty="0" smtClean="0"/>
              <a:t>Publicación </a:t>
            </a:r>
            <a:r>
              <a:rPr lang="es-CO" dirty="0" smtClean="0"/>
              <a:t>artículos cient</a:t>
            </a:r>
            <a:r>
              <a:rPr lang="es-ES" dirty="0" err="1" smtClean="0"/>
              <a:t>íficos</a:t>
            </a:r>
            <a:r>
              <a:rPr lang="es-CO" dirty="0" smtClean="0"/>
              <a:t> </a:t>
            </a:r>
            <a:r>
              <a:rPr lang="es-ES" sz="3200" dirty="0"/>
              <a:t>Universidad de Antioquia- </a:t>
            </a:r>
            <a:r>
              <a:rPr lang="es-CO" sz="3200" dirty="0" smtClean="0"/>
              <a:t>2019</a:t>
            </a:r>
            <a:endParaRPr lang="es-CO" sz="32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68626" y="1696278"/>
            <a:ext cx="4625009" cy="4890051"/>
          </a:xfrm>
        </p:spPr>
        <p:txBody>
          <a:bodyPr>
            <a:normAutofit fontScale="25000" lnSpcReduction="20000"/>
          </a:bodyPr>
          <a:lstStyle/>
          <a:p>
            <a:endParaRPr lang="es-CO" sz="2000" dirty="0" smtClean="0"/>
          </a:p>
          <a:p>
            <a:endParaRPr lang="es-CO" sz="2000" dirty="0"/>
          </a:p>
          <a:p>
            <a:pPr>
              <a:lnSpc>
                <a:spcPct val="120000"/>
              </a:lnSpc>
            </a:pPr>
            <a:r>
              <a:rPr lang="es-CO" sz="7200" dirty="0" smtClean="0"/>
              <a:t>Universidad de Antioquia. Facultad de Salud Pública. </a:t>
            </a:r>
            <a:r>
              <a:rPr lang="es-CO" sz="7200" b="1" dirty="0"/>
              <a:t>Revista Facultad Nacional de Salud Pública Vol. 37 Suplemento N.º 1, </a:t>
            </a:r>
            <a:r>
              <a:rPr lang="es-CO" sz="7200" b="1" dirty="0" smtClean="0"/>
              <a:t>2019</a:t>
            </a:r>
            <a:r>
              <a:rPr lang="es-CO" sz="7200" dirty="0" smtClean="0"/>
              <a:t>-</a:t>
            </a:r>
            <a:r>
              <a:rPr lang="es-CO" sz="7200" dirty="0"/>
              <a:t> </a:t>
            </a:r>
            <a:r>
              <a:rPr lang="es-CO" sz="7200" dirty="0" smtClean="0"/>
              <a:t>Facultad </a:t>
            </a:r>
            <a:r>
              <a:rPr lang="es-CO" sz="7200" dirty="0"/>
              <a:t>Nacional de Salud Pública "Héctor Abad Gómez” p.143</a:t>
            </a:r>
            <a:r>
              <a:rPr lang="es-CO" sz="7200" b="1" dirty="0"/>
              <a:t>-</a:t>
            </a:r>
            <a:r>
              <a:rPr lang="es-CO" sz="7200" dirty="0"/>
              <a:t> </a:t>
            </a:r>
            <a:r>
              <a:rPr lang="es-CO" sz="7200" dirty="0" smtClean="0"/>
              <a:t>149. Texto </a:t>
            </a:r>
            <a:r>
              <a:rPr lang="es-CO" sz="7200" dirty="0"/>
              <a:t>presentado en el 10 Congreso Internacional de Salud Pública – Medellín, </a:t>
            </a:r>
            <a:r>
              <a:rPr lang="es-CO" sz="7200" dirty="0" smtClean="0"/>
              <a:t>octubre </a:t>
            </a:r>
            <a:r>
              <a:rPr lang="es-CO" sz="7200" dirty="0"/>
              <a:t>18 de 2017</a:t>
            </a:r>
          </a:p>
          <a:p>
            <a:pPr>
              <a:lnSpc>
                <a:spcPct val="120000"/>
              </a:lnSpc>
            </a:pPr>
            <a:r>
              <a:rPr lang="es-CO" sz="7200" b="1" dirty="0" smtClean="0"/>
              <a:t>Reseña N°1. </a:t>
            </a:r>
            <a:r>
              <a:rPr lang="es-CO" sz="7200" dirty="0" smtClean="0"/>
              <a:t>Una </a:t>
            </a:r>
            <a:r>
              <a:rPr lang="es-CO" sz="7200" dirty="0"/>
              <a:t>aproximación desde una experiencia piloto a los significados de memorias de violencia de género en mujeres adultas mayores de Bosa en la ciudad de Bogotá en el 2017</a:t>
            </a:r>
          </a:p>
          <a:p>
            <a:r>
              <a:rPr lang="es-CO" b="1" dirty="0"/>
              <a:t/>
            </a:r>
            <a:br>
              <a:rPr lang="es-CO" b="1" dirty="0"/>
            </a:br>
            <a:endParaRPr lang="es-CO" sz="2000" b="1" dirty="0" smtClean="0"/>
          </a:p>
          <a:p>
            <a:endParaRPr lang="es-CO" sz="2000" dirty="0"/>
          </a:p>
          <a:p>
            <a:endParaRPr lang="es-CO" sz="2000" dirty="0" smtClean="0"/>
          </a:p>
          <a:p>
            <a:r>
              <a:rPr lang="es-CO" sz="2000" dirty="0" smtClean="0"/>
              <a:t> </a:t>
            </a:r>
            <a:endParaRPr lang="es-CO" sz="2000" dirty="0"/>
          </a:p>
        </p:txBody>
      </p:sp>
      <p:pic>
        <p:nvPicPr>
          <p:cNvPr id="8" name="Picture 2" descr="Encabezado de página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35" y="1905001"/>
            <a:ext cx="5715799" cy="9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714" y="3074505"/>
            <a:ext cx="3074504" cy="31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7340" y="624110"/>
            <a:ext cx="9437272" cy="1280890"/>
          </a:xfrm>
        </p:spPr>
        <p:txBody>
          <a:bodyPr/>
          <a:lstStyle/>
          <a:p>
            <a:pPr algn="ctr"/>
            <a:r>
              <a:rPr lang="es-CO" dirty="0" smtClean="0"/>
              <a:t>Publicación artículos </a:t>
            </a:r>
            <a:r>
              <a:rPr lang="es-CO" dirty="0" smtClean="0"/>
              <a:t>cient</a:t>
            </a:r>
            <a:r>
              <a:rPr lang="es-ES" dirty="0" err="1" smtClean="0"/>
              <a:t>íficos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 </a:t>
            </a:r>
            <a:r>
              <a:rPr lang="es-ES" sz="3200" dirty="0" smtClean="0"/>
              <a:t>Universidad de Antioquia- </a:t>
            </a:r>
            <a:r>
              <a:rPr lang="es-CO" sz="3200" dirty="0" smtClean="0"/>
              <a:t>2019</a:t>
            </a:r>
            <a:endParaRPr lang="es-CO" sz="32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85100" y="1692167"/>
            <a:ext cx="4812117" cy="45299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O" sz="2000" dirty="0"/>
          </a:p>
          <a:p>
            <a:r>
              <a:rPr lang="es-CO" dirty="0"/>
              <a:t>Universidad de Antioquia. Facultad de Salud Pública. </a:t>
            </a:r>
            <a:r>
              <a:rPr lang="es-CO" b="1" dirty="0"/>
              <a:t>Revista Facultad Nacional de Salud Pública Vol. 37 Suplemento N.º 1, 2019</a:t>
            </a:r>
            <a:r>
              <a:rPr lang="es-CO" dirty="0"/>
              <a:t>- Facultad Nacional de Salud Pública "Héctor Abad Gómez” p.143</a:t>
            </a:r>
            <a:r>
              <a:rPr lang="es-CO" b="1" dirty="0"/>
              <a:t>-</a:t>
            </a:r>
            <a:r>
              <a:rPr lang="es-CO" dirty="0"/>
              <a:t> </a:t>
            </a:r>
            <a:r>
              <a:rPr lang="es-CO" dirty="0" smtClean="0"/>
              <a:t>149. </a:t>
            </a:r>
            <a:r>
              <a:rPr lang="es-CO" dirty="0"/>
              <a:t>Texto </a:t>
            </a:r>
            <a:r>
              <a:rPr lang="es-CO" dirty="0" smtClean="0"/>
              <a:t>10 </a:t>
            </a:r>
            <a:r>
              <a:rPr lang="es-CO" dirty="0"/>
              <a:t>Congreso Internacional de Salud Pública – Medellín, </a:t>
            </a:r>
            <a:r>
              <a:rPr lang="es-CO" dirty="0" smtClean="0"/>
              <a:t>octubre </a:t>
            </a:r>
            <a:r>
              <a:rPr lang="es-CO" dirty="0"/>
              <a:t>18 de 2017</a:t>
            </a:r>
          </a:p>
          <a:p>
            <a:r>
              <a:rPr lang="es-CO" b="1" dirty="0" smtClean="0"/>
              <a:t>Reseña N° 2</a:t>
            </a:r>
            <a:r>
              <a:rPr lang="es-CO" dirty="0" smtClean="0"/>
              <a:t>: </a:t>
            </a:r>
            <a:r>
              <a:rPr lang="es-CO" dirty="0" smtClean="0"/>
              <a:t>Caracterización </a:t>
            </a:r>
            <a:r>
              <a:rPr lang="es-CO" dirty="0"/>
              <a:t>de la violencia contra las mujeres estudiantes de enfermería. Un primer acercamiento desde la percepción estudiantil de Bogotá</a:t>
            </a:r>
          </a:p>
          <a:p>
            <a:endParaRPr lang="es-CO" dirty="0"/>
          </a:p>
        </p:txBody>
      </p:sp>
      <p:pic>
        <p:nvPicPr>
          <p:cNvPr id="2052" name="Picture 4" descr="http://www.areandina.edu.co/profiles/university/themes/fuaa/img/logo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264" y="10362810"/>
            <a:ext cx="1358682" cy="584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ncabezado de pág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7" y="1905000"/>
            <a:ext cx="5607395" cy="106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887" y="3074504"/>
            <a:ext cx="3246783" cy="34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 smtClean="0"/>
              <a:t>Talleres y Conferencias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92924" y="1524001"/>
            <a:ext cx="4339181" cy="636104"/>
          </a:xfrm>
        </p:spPr>
        <p:txBody>
          <a:bodyPr/>
          <a:lstStyle/>
          <a:p>
            <a:r>
              <a:rPr lang="es-ES_tradnl" sz="2800" dirty="0" err="1" smtClean="0"/>
              <a:t>Acad</a:t>
            </a:r>
            <a:r>
              <a:rPr lang="es-ES" sz="2800" dirty="0" err="1" smtClean="0"/>
              <a:t>émicos</a:t>
            </a:r>
            <a:endParaRPr lang="es-ES_tradnl" sz="28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964557" y="1431235"/>
            <a:ext cx="3541073" cy="728869"/>
          </a:xfrm>
        </p:spPr>
        <p:txBody>
          <a:bodyPr/>
          <a:lstStyle/>
          <a:p>
            <a:r>
              <a:rPr lang="es-ES_tradnl" sz="2800" dirty="0" err="1" smtClean="0"/>
              <a:t>Cient</a:t>
            </a:r>
            <a:r>
              <a:rPr lang="es-ES" sz="2800" dirty="0" err="1" smtClean="0"/>
              <a:t>íficos</a:t>
            </a:r>
            <a:endParaRPr lang="es-ES_tradnl" sz="28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39371" y="2319133"/>
            <a:ext cx="3660212" cy="4015406"/>
          </a:xfrm>
          <a:prstGeom prst="rect">
            <a:avLst/>
          </a:prstGeom>
        </p:spPr>
      </p:pic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61337" y="2518277"/>
            <a:ext cx="3829876" cy="34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6522" y="704185"/>
            <a:ext cx="10005391" cy="1031849"/>
          </a:xfrm>
        </p:spPr>
        <p:txBody>
          <a:bodyPr>
            <a:noAutofit/>
          </a:bodyPr>
          <a:lstStyle/>
          <a:p>
            <a:pPr lvl="0" algn="ctr"/>
            <a:r>
              <a:rPr lang="es-ES_tradnl" sz="2800" dirty="0" smtClean="0"/>
              <a:t>Taller Universidad siglo </a:t>
            </a:r>
            <a:r>
              <a:rPr lang="es-ES_tradnl" sz="2800" dirty="0" smtClean="0"/>
              <a:t>21 </a:t>
            </a:r>
            <a:r>
              <a:rPr lang="es-ES_tradnl" sz="2400" dirty="0" smtClean="0"/>
              <a:t/>
            </a:r>
            <a:br>
              <a:rPr lang="es-ES_tradnl" sz="2400" dirty="0" smtClean="0"/>
            </a:br>
            <a:r>
              <a:rPr lang="es-ES_tradnl" sz="2400" dirty="0" smtClean="0"/>
              <a:t>A</a:t>
            </a:r>
            <a:r>
              <a:rPr lang="es-ES_tradnl" altLang="es-ES_tradnl" sz="2400" dirty="0" smtClean="0">
                <a:solidFill>
                  <a:srgbClr val="202124"/>
                </a:solidFill>
                <a:latin typeface="Arial" charset="0"/>
                <a:ea typeface="Google Sans" charset="0"/>
              </a:rPr>
              <a:t>cuerdo </a:t>
            </a:r>
            <a:r>
              <a:rPr lang="es-ES_tradnl" altLang="es-ES_tradnl" sz="2400" dirty="0">
                <a:solidFill>
                  <a:srgbClr val="202124"/>
                </a:solidFill>
                <a:latin typeface="Arial" charset="0"/>
                <a:ea typeface="Google Sans" charset="0"/>
              </a:rPr>
              <a:t>internacionalización de la investigación- Córdoba </a:t>
            </a:r>
            <a:r>
              <a:rPr lang="es-ES_tradnl" altLang="es-ES_tradnl" sz="2400" dirty="0" smtClean="0">
                <a:solidFill>
                  <a:srgbClr val="202124"/>
                </a:solidFill>
                <a:latin typeface="Arial" charset="0"/>
                <a:ea typeface="Google Sans" charset="0"/>
              </a:rPr>
              <a:t>Argentina</a:t>
            </a:r>
            <a:endParaRPr lang="es-ES_tradnl" sz="24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56522" y="1453901"/>
            <a:ext cx="5275583" cy="812222"/>
          </a:xfrm>
        </p:spPr>
        <p:txBody>
          <a:bodyPr/>
          <a:lstStyle/>
          <a:p>
            <a:pPr algn="ctr"/>
            <a:r>
              <a:rPr lang="es-ES_tradnl" sz="2000" dirty="0" smtClean="0"/>
              <a:t>Estudiantes y docentes de </a:t>
            </a:r>
            <a:r>
              <a:rPr lang="es-ES_tradnl" sz="2000" dirty="0" err="1" smtClean="0"/>
              <a:t>Psicolog</a:t>
            </a:r>
            <a:r>
              <a:rPr lang="es-ES" sz="2000" dirty="0" err="1" smtClean="0"/>
              <a:t>ía</a:t>
            </a:r>
            <a:endParaRPr lang="es-ES_tradnl" sz="20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56522" y="2529908"/>
            <a:ext cx="5618921" cy="3539588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381461" y="1624010"/>
            <a:ext cx="4280452" cy="921727"/>
          </a:xfrm>
        </p:spPr>
        <p:txBody>
          <a:bodyPr/>
          <a:lstStyle/>
          <a:p>
            <a:r>
              <a:rPr lang="es-ES_tradnl" sz="2000" dirty="0" err="1" smtClean="0"/>
              <a:t>Socializac</a:t>
            </a:r>
            <a:r>
              <a:rPr lang="es-ES" sz="2000" dirty="0" err="1" smtClean="0"/>
              <a:t>ión</a:t>
            </a:r>
            <a:r>
              <a:rPr lang="es-ES" sz="2000" dirty="0" smtClean="0"/>
              <a:t> estudio sobre Violencia de género</a:t>
            </a:r>
            <a:r>
              <a:rPr lang="es-ES" dirty="0" smtClean="0"/>
              <a:t>.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8123583" y="2915478"/>
            <a:ext cx="2663687" cy="2984320"/>
          </a:xfrm>
        </p:spPr>
        <p:txBody>
          <a:bodyPr/>
          <a:lstStyle/>
          <a:p>
            <a:r>
              <a:rPr lang="es-ES_tradnl" dirty="0" smtClean="0"/>
              <a:t>Significado de memorias de violencia de g</a:t>
            </a:r>
            <a:r>
              <a:rPr lang="es-ES" dirty="0" err="1" smtClean="0"/>
              <a:t>énero</a:t>
            </a:r>
            <a:r>
              <a:rPr lang="es-ES" dirty="0" smtClean="0"/>
              <a:t> en mujeres adultas mayores en la localidad de Bosa en la ciudad de Bogotá en el año 2017</a:t>
            </a:r>
            <a:endParaRPr lang="es-ES_tradnl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589213" y="396677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altLang="es-ES_trad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76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2764" y="624110"/>
            <a:ext cx="9481847" cy="96916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Conferencia -Universidad </a:t>
            </a:r>
            <a:r>
              <a:rPr lang="es-ES_tradnl" dirty="0"/>
              <a:t>siglo </a:t>
            </a:r>
            <a:r>
              <a:rPr lang="es-ES_tradnl" dirty="0" smtClean="0"/>
              <a:t>21</a:t>
            </a:r>
            <a:br>
              <a:rPr lang="es-ES_tradnl" dirty="0" smtClean="0"/>
            </a:br>
            <a:r>
              <a:rPr lang="es-ES_tradnl" sz="2700" dirty="0" smtClean="0"/>
              <a:t>A</a:t>
            </a:r>
            <a:r>
              <a:rPr lang="es-ES_tradnl" altLang="es-ES_tradnl" sz="2700" dirty="0" smtClean="0">
                <a:solidFill>
                  <a:srgbClr val="202124"/>
                </a:solidFill>
                <a:latin typeface="Arial" charset="0"/>
                <a:ea typeface="Google Sans" charset="0"/>
              </a:rPr>
              <a:t>cuerdo </a:t>
            </a:r>
            <a:r>
              <a:rPr lang="es-ES_tradnl" altLang="es-ES_tradnl" sz="2700" dirty="0">
                <a:solidFill>
                  <a:srgbClr val="202124"/>
                </a:solidFill>
                <a:latin typeface="Arial" charset="0"/>
                <a:ea typeface="Google Sans" charset="0"/>
              </a:rPr>
              <a:t>internacionalización de la investigación- Córdoba </a:t>
            </a:r>
            <a:r>
              <a:rPr lang="es-ES_tradnl" altLang="es-ES_tradnl" sz="2700" dirty="0" smtClean="0">
                <a:solidFill>
                  <a:srgbClr val="202124"/>
                </a:solidFill>
                <a:latin typeface="Arial" charset="0"/>
                <a:ea typeface="Google Sans" charset="0"/>
              </a:rPr>
              <a:t>Argentina-</a:t>
            </a:r>
            <a:r>
              <a:rPr lang="es-ES_tradnl" altLang="es-ES_tradnl" sz="2700" dirty="0" err="1" smtClean="0">
                <a:solidFill>
                  <a:srgbClr val="202124"/>
                </a:solidFill>
                <a:latin typeface="Arial" charset="0"/>
                <a:ea typeface="Google Sans" charset="0"/>
              </a:rPr>
              <a:t>Areandina</a:t>
            </a:r>
            <a:r>
              <a:rPr lang="es-ES_tradnl" altLang="es-ES_tradnl" sz="2700" dirty="0" smtClean="0">
                <a:solidFill>
                  <a:srgbClr val="202124"/>
                </a:solidFill>
                <a:latin typeface="Arial" charset="0"/>
                <a:ea typeface="Google Sans" charset="0"/>
              </a:rPr>
              <a:t> </a:t>
            </a:r>
            <a:r>
              <a:rPr lang="es-ES_tradnl" altLang="es-ES_tradnl" sz="2700" dirty="0" err="1" smtClean="0">
                <a:solidFill>
                  <a:srgbClr val="202124"/>
                </a:solidFill>
                <a:latin typeface="Arial" charset="0"/>
                <a:ea typeface="Google Sans" charset="0"/>
              </a:rPr>
              <a:t>Bogot</a:t>
            </a:r>
            <a:r>
              <a:rPr lang="es-ES" altLang="es-ES_tradnl" sz="2700" dirty="0" smtClean="0">
                <a:solidFill>
                  <a:srgbClr val="202124"/>
                </a:solidFill>
                <a:latin typeface="Arial" charset="0"/>
                <a:ea typeface="Google Sans" charset="0"/>
              </a:rPr>
              <a:t>á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9930" y="1972703"/>
            <a:ext cx="5832175" cy="576262"/>
          </a:xfrm>
        </p:spPr>
        <p:txBody>
          <a:bodyPr/>
          <a:lstStyle/>
          <a:p>
            <a:r>
              <a:rPr lang="es-ES_tradnl" sz="2000" dirty="0" smtClean="0"/>
              <a:t>Feminicidio-</a:t>
            </a:r>
            <a:r>
              <a:rPr lang="es-ES_tradnl" sz="2000" dirty="0" err="1" smtClean="0"/>
              <a:t>categor</a:t>
            </a:r>
            <a:r>
              <a:rPr lang="es-ES" sz="2000" dirty="0" smtClean="0"/>
              <a:t>í</a:t>
            </a:r>
            <a:r>
              <a:rPr lang="es-ES_tradnl" sz="2000" dirty="0" smtClean="0"/>
              <a:t>a de </a:t>
            </a:r>
            <a:r>
              <a:rPr lang="es-ES" sz="2000" dirty="0"/>
              <a:t>a</a:t>
            </a:r>
            <a:r>
              <a:rPr lang="es-ES_tradnl" sz="2000" dirty="0" smtClean="0"/>
              <a:t>n</a:t>
            </a:r>
            <a:r>
              <a:rPr lang="es-ES" sz="2000" dirty="0" err="1" smtClean="0"/>
              <a:t>álisis</a:t>
            </a:r>
            <a:r>
              <a:rPr lang="es-ES" sz="2000" dirty="0" smtClean="0"/>
              <a:t> necesaria</a:t>
            </a:r>
            <a:endParaRPr lang="es-ES_tradnl" sz="20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63757" y="2545737"/>
            <a:ext cx="5368856" cy="4146008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166449" y="1969475"/>
            <a:ext cx="4339181" cy="576262"/>
          </a:xfrm>
        </p:spPr>
        <p:txBody>
          <a:bodyPr/>
          <a:lstStyle/>
          <a:p>
            <a:r>
              <a:rPr lang="es-ES_tradnl" smtClean="0"/>
              <a:t>Conferencista</a:t>
            </a:r>
            <a:endParaRPr lang="es-ES_tradnl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67563" y="2867224"/>
            <a:ext cx="4338637" cy="36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9310" y="914400"/>
            <a:ext cx="9665301" cy="945931"/>
          </a:xfrm>
        </p:spPr>
        <p:txBody>
          <a:bodyPr/>
          <a:lstStyle/>
          <a:p>
            <a:r>
              <a:rPr lang="es-CO" dirty="0"/>
              <a:t>Comunicación social del conocimiento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 smtClean="0"/>
              <a:t>Talleres</a:t>
            </a:r>
            <a:endParaRPr lang="es-CO" b="1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933904" y="2548966"/>
            <a:ext cx="2995905" cy="3354060"/>
          </a:xfrm>
        </p:spPr>
        <p:txBody>
          <a:bodyPr>
            <a:normAutofit lnSpcReduction="10000"/>
          </a:bodyPr>
          <a:lstStyle/>
          <a:p>
            <a:r>
              <a:rPr lang="es-CO" dirty="0"/>
              <a:t>COMUNICACIÓN SOCIAL DEL CONOCIMIENTO: TALLER DE SENSIBILIZACIÓN SOBRE MEMORIAS DE VIOLENCIA DE GÉNERO EN MUJERES ADULTAS MAYORES DEL CONTEXTO COMUNITARIO DE LA LOCALIDAD DE BOSA.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167563" y="1860331"/>
            <a:ext cx="4338067" cy="685406"/>
          </a:xfrm>
        </p:spPr>
        <p:txBody>
          <a:bodyPr/>
          <a:lstStyle/>
          <a:p>
            <a:pPr algn="ctr"/>
            <a:r>
              <a:rPr lang="es-CO" sz="2000" b="1" dirty="0" smtClean="0"/>
              <a:t>Mujeres adultas mayores- Bosa- Bogot</a:t>
            </a:r>
            <a:r>
              <a:rPr lang="es-ES" sz="2000" b="1" dirty="0" smtClean="0"/>
              <a:t>á-2017</a:t>
            </a:r>
            <a:endParaRPr lang="es-CO" sz="2000" b="1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05601" y="2654882"/>
            <a:ext cx="4800600" cy="32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Publicaci</a:t>
            </a:r>
            <a:r>
              <a:rPr lang="es-ES" dirty="0" err="1" smtClean="0"/>
              <a:t>ones</a:t>
            </a:r>
            <a:r>
              <a:rPr lang="es-ES" dirty="0" smtClean="0"/>
              <a:t>- Revista línea de vida </a:t>
            </a:r>
            <a:r>
              <a:rPr lang="es-ES" sz="2700" dirty="0" smtClean="0"/>
              <a:t>Fundación Universitaria del Área Andina</a:t>
            </a:r>
            <a:endParaRPr lang="es-ES_tradnl" sz="27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96836" y="1972703"/>
            <a:ext cx="4535269" cy="576262"/>
          </a:xfrm>
        </p:spPr>
        <p:txBody>
          <a:bodyPr/>
          <a:lstStyle/>
          <a:p>
            <a:r>
              <a:rPr lang="es-ES_tradnl" dirty="0" smtClean="0"/>
              <a:t>Proyecto </a:t>
            </a:r>
            <a:r>
              <a:rPr lang="es-ES_tradnl" dirty="0" err="1" smtClean="0"/>
              <a:t>acad</a:t>
            </a:r>
            <a:r>
              <a:rPr lang="es-ES" dirty="0" err="1" smtClean="0"/>
              <a:t>émico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89213" y="2548966"/>
            <a:ext cx="3673042" cy="3354060"/>
          </a:xfrm>
        </p:spPr>
        <p:txBody>
          <a:bodyPr>
            <a:normAutofit/>
          </a:bodyPr>
          <a:lstStyle/>
          <a:p>
            <a:r>
              <a:rPr lang="es-ES_tradnl" dirty="0" smtClean="0"/>
              <a:t>Caracterización </a:t>
            </a:r>
            <a:r>
              <a:rPr lang="es-ES_tradnl" dirty="0"/>
              <a:t>de violencia de género en jóvenes universitarias de la Fundación Universitaria del Área Andina, año 2017-1</a:t>
            </a:r>
            <a:r>
              <a:rPr lang="es-ES_tradnl" dirty="0"/>
              <a:t>Bastidas E., C., Aponte </a:t>
            </a:r>
            <a:r>
              <a:rPr lang="es-ES_tradnl" dirty="0" smtClean="0"/>
              <a:t>M.V</a:t>
            </a:r>
            <a:r>
              <a:rPr lang="es-ES_tradnl" dirty="0"/>
              <a:t>.</a:t>
            </a:r>
          </a:p>
          <a:p>
            <a:r>
              <a:rPr lang="es-ES_tradnl" dirty="0"/>
              <a:t>Publicado: 2018-07-30</a:t>
            </a:r>
          </a:p>
          <a:p>
            <a:r>
              <a:rPr lang="es-ES_tradnl" dirty="0"/>
              <a:t> Visitas Artículo 93 |  Visitas PDF 67</a:t>
            </a:r>
          </a:p>
          <a:p>
            <a:endParaRPr lang="es-ES_tradn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_tradnl" dirty="0" smtClean="0"/>
              <a:t>Revista indexada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-1026776" y="-6288704"/>
            <a:ext cx="522788" cy="1841780"/>
          </a:xfrm>
        </p:spPr>
        <p:txBody>
          <a:bodyPr/>
          <a:lstStyle/>
          <a:p>
            <a:endParaRPr lang="es-ES_tradnl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 flipV="1">
            <a:off x="-3596974" y="-10939831"/>
            <a:ext cx="146907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Vol. 8 (2018): Línea de Vida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_trad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s-ES_tradnl" altLang="es-ES_tradnl" sz="19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Marcador de contenido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30" y="2546349"/>
            <a:ext cx="3997982" cy="36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err="1"/>
              <a:t>Publicaci</a:t>
            </a:r>
            <a:r>
              <a:rPr lang="es-ES" dirty="0" err="1"/>
              <a:t>ones</a:t>
            </a:r>
            <a:r>
              <a:rPr lang="es-ES" dirty="0"/>
              <a:t>- Revista línea de vida </a:t>
            </a:r>
            <a:r>
              <a:rPr lang="es-ES" sz="2700" dirty="0"/>
              <a:t>Fundación Universitaria del Área Andina</a:t>
            </a:r>
            <a:endParaRPr lang="es-ES_tradnl" sz="27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Proyecto </a:t>
            </a:r>
            <a:r>
              <a:rPr lang="es-ES_tradnl" dirty="0" err="1" smtClean="0"/>
              <a:t>acad</a:t>
            </a:r>
            <a:r>
              <a:rPr lang="es-ES" dirty="0" err="1" smtClean="0"/>
              <a:t>émico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89213" y="2548966"/>
            <a:ext cx="3506788" cy="3644016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Visibilización</a:t>
            </a:r>
            <a:r>
              <a:rPr lang="es-ES_tradnl" dirty="0" smtClean="0"/>
              <a:t> </a:t>
            </a:r>
            <a:r>
              <a:rPr lang="es-ES_tradnl" dirty="0"/>
              <a:t>de violencia de género de estudiantes de la Facultad de Salud en la Fundación Universitaria del Área Andina </a:t>
            </a:r>
            <a:r>
              <a:rPr lang="es-ES_tradnl" dirty="0" smtClean="0"/>
              <a:t>2016. Publicado</a:t>
            </a:r>
            <a:r>
              <a:rPr lang="es-ES_tradnl" dirty="0"/>
              <a:t>: 2018-07-30</a:t>
            </a:r>
          </a:p>
          <a:p>
            <a:r>
              <a:rPr lang="es-ES_tradnl" dirty="0"/>
              <a:t> Visitas Artículo 24 |  Visitas PDF 10</a:t>
            </a:r>
          </a:p>
          <a:p>
            <a:endParaRPr lang="es-ES_tradn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_tradnl" dirty="0" smtClean="0"/>
              <a:t>Revista l</a:t>
            </a:r>
            <a:r>
              <a:rPr lang="es-ES" dirty="0" err="1" smtClean="0"/>
              <a:t>ínea</a:t>
            </a:r>
            <a:r>
              <a:rPr lang="es-ES" dirty="0" smtClean="0"/>
              <a:t> de vida</a:t>
            </a:r>
            <a:endParaRPr lang="es-ES_tradnl" dirty="0"/>
          </a:p>
        </p:txBody>
      </p:sp>
      <p:pic>
        <p:nvPicPr>
          <p:cNvPr id="7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06629" y="2546350"/>
            <a:ext cx="334147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77006" y="768004"/>
            <a:ext cx="8911687" cy="941928"/>
          </a:xfrm>
        </p:spPr>
        <p:txBody>
          <a:bodyPr>
            <a:normAutofit/>
          </a:bodyPr>
          <a:lstStyle/>
          <a:p>
            <a:r>
              <a:rPr lang="es-CO" dirty="0" smtClean="0"/>
              <a:t>Ponencias internacionales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92923" y="1471448"/>
            <a:ext cx="4339182" cy="1471449"/>
          </a:xfrm>
        </p:spPr>
        <p:txBody>
          <a:bodyPr/>
          <a:lstStyle/>
          <a:p>
            <a:endParaRPr lang="es-CO" sz="2000" dirty="0" smtClean="0"/>
          </a:p>
          <a:p>
            <a:r>
              <a:rPr lang="es-CO" sz="2000" dirty="0" smtClean="0"/>
              <a:t> </a:t>
            </a:r>
            <a:endParaRPr lang="es-CO" sz="2000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692166" y="2259725"/>
            <a:ext cx="4593019" cy="3037490"/>
          </a:xfrm>
        </p:spPr>
        <p:txBody>
          <a:bodyPr/>
          <a:lstStyle/>
          <a:p>
            <a:r>
              <a:rPr lang="es-CO" dirty="0" smtClean="0"/>
              <a:t>“</a:t>
            </a:r>
            <a:r>
              <a:rPr lang="es-CO" b="1" dirty="0"/>
              <a:t>Memorias de violencia de género de enfermeras y enfermeros en el ámbito laboral de la salud</a:t>
            </a:r>
            <a:r>
              <a:rPr lang="es-CO" dirty="0"/>
              <a:t>”. Buenos Aires, agosto </a:t>
            </a:r>
            <a:r>
              <a:rPr lang="es-CO" dirty="0" smtClean="0"/>
              <a:t>2016</a:t>
            </a:r>
          </a:p>
          <a:p>
            <a:r>
              <a:rPr lang="es-CO" dirty="0"/>
              <a:t>Semana de la investigación de la Fundación Universitaria del Área Andina </a:t>
            </a:r>
          </a:p>
          <a:p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506629" y="1723697"/>
            <a:ext cx="3999001" cy="725213"/>
          </a:xfrm>
        </p:spPr>
        <p:txBody>
          <a:bodyPr/>
          <a:lstStyle/>
          <a:p>
            <a:pPr algn="ctr"/>
            <a:r>
              <a:rPr lang="es-CO" sz="2000" dirty="0"/>
              <a:t>X CONGRESO ARGENTINO DE SALUD MENTAL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5" y="2606568"/>
            <a:ext cx="4876799" cy="39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3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4328" y="624110"/>
            <a:ext cx="9440284" cy="661064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Publicación artículos- 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/>
              <a:t>Revista </a:t>
            </a:r>
            <a:r>
              <a:rPr lang="es-ES" dirty="0" smtClean="0"/>
              <a:t>Ánfora-indexada. </a:t>
            </a:r>
            <a:r>
              <a:rPr lang="es-CO" dirty="0" smtClean="0"/>
              <a:t>2018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504199" y="3468414"/>
            <a:ext cx="5285484" cy="2049516"/>
          </a:xfrm>
        </p:spPr>
        <p:txBody>
          <a:bodyPr>
            <a:normAutofit fontScale="92500" lnSpcReduction="20000"/>
          </a:bodyPr>
          <a:lstStyle/>
          <a:p>
            <a:endParaRPr lang="es-CO" sz="2000" dirty="0" smtClean="0"/>
          </a:p>
          <a:p>
            <a:r>
              <a:rPr lang="es-CO" b="1" dirty="0" smtClean="0"/>
              <a:t>Revista Ánfora: UNIVERSIDAD AUTÓNOMA DE MANIZALES. Percepción </a:t>
            </a:r>
            <a:r>
              <a:rPr lang="es-CO" b="1" dirty="0"/>
              <a:t>de la violencia </a:t>
            </a:r>
            <a:r>
              <a:rPr lang="es-CO" b="1" dirty="0" smtClean="0"/>
              <a:t>simbólica en </a:t>
            </a:r>
            <a:r>
              <a:rPr lang="es-CO" b="1" dirty="0"/>
              <a:t>estudiantes </a:t>
            </a:r>
            <a:r>
              <a:rPr lang="es-CO" b="1" dirty="0" smtClean="0"/>
              <a:t>universitarias. Análisis </a:t>
            </a:r>
            <a:r>
              <a:rPr lang="es-CO" b="1" dirty="0"/>
              <a:t>desde la categoría de género</a:t>
            </a:r>
            <a:r>
              <a:rPr lang="es-CO" b="1" dirty="0" smtClean="0"/>
              <a:t>* </a:t>
            </a:r>
          </a:p>
          <a:p>
            <a:r>
              <a:rPr lang="es-CO" sz="2000" dirty="0" smtClean="0"/>
              <a:t>Fecha: </a:t>
            </a:r>
            <a:r>
              <a:rPr lang="es-CO" sz="2000" i="1" dirty="0" smtClean="0"/>
              <a:t>aprobado </a:t>
            </a:r>
            <a:r>
              <a:rPr lang="es-CO" sz="2000" i="1" dirty="0"/>
              <a:t>el 29 de septiembre 2018</a:t>
            </a:r>
            <a:endParaRPr lang="es-CO" sz="2400" dirty="0"/>
          </a:p>
          <a:p>
            <a:endParaRPr lang="es-CO" sz="20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57242" y="1939636"/>
            <a:ext cx="3415862" cy="4282488"/>
          </a:xfrm>
          <a:prstGeom prst="rect">
            <a:avLst/>
          </a:prstGeom>
        </p:spPr>
      </p:pic>
      <p:pic>
        <p:nvPicPr>
          <p:cNvPr id="3074" name="Picture 2" descr="Ánf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74" y="2057004"/>
            <a:ext cx="4625436" cy="141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8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5642" y="624110"/>
            <a:ext cx="9328970" cy="98397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Publicaciones </a:t>
            </a:r>
            <a:r>
              <a:rPr lang="es-CO" dirty="0" smtClean="0"/>
              <a:t>art</a:t>
            </a:r>
            <a:r>
              <a:rPr lang="es-ES" dirty="0" err="1" smtClean="0"/>
              <a:t>ículo</a:t>
            </a:r>
            <a:r>
              <a:rPr lang="es-ES" dirty="0" smtClean="0"/>
              <a:t> científico- </a:t>
            </a:r>
            <a:r>
              <a:rPr lang="es-CO" dirty="0" smtClean="0"/>
              <a:t>2017</a:t>
            </a:r>
            <a:r>
              <a:rPr lang="es-CO" dirty="0" smtClean="0"/>
              <a:t>: </a:t>
            </a:r>
            <a:r>
              <a:rPr lang="es-CO" sz="3100" dirty="0" smtClean="0"/>
              <a:t>Participaci</a:t>
            </a:r>
            <a:r>
              <a:rPr lang="es-ES" sz="3100" dirty="0" err="1" smtClean="0"/>
              <a:t>ón</a:t>
            </a:r>
            <a:r>
              <a:rPr lang="es-ES" sz="3100" dirty="0" smtClean="0"/>
              <a:t> como ponente- </a:t>
            </a:r>
            <a:r>
              <a:rPr lang="es-CO" sz="3100" dirty="0" smtClean="0"/>
              <a:t>memorias </a:t>
            </a:r>
            <a:r>
              <a:rPr lang="es-CO" sz="3100" dirty="0" smtClean="0"/>
              <a:t>de  eventos</a:t>
            </a:r>
            <a:endParaRPr lang="es-CO" sz="31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977462" y="1902372"/>
            <a:ext cx="6043448" cy="3815256"/>
          </a:xfrm>
        </p:spPr>
        <p:txBody>
          <a:bodyPr>
            <a:normAutofit fontScale="92500"/>
          </a:bodyPr>
          <a:lstStyle/>
          <a:p>
            <a:r>
              <a:rPr lang="es-CO" sz="2400" dirty="0"/>
              <a:t>VII Simposio Internacional de Investigaciones, VIII Nacional Y XIII Premio a la Investigación Simposio de Investigación Pablo Oliveros Marmolejo. Valledupar, Octubre 2017. </a:t>
            </a:r>
          </a:p>
          <a:p>
            <a:r>
              <a:rPr lang="es-CO" sz="2400" b="1" dirty="0"/>
              <a:t>Ponencia:</a:t>
            </a:r>
            <a:r>
              <a:rPr lang="es-CO" sz="2400" dirty="0"/>
              <a:t> “Significado de memorias de violencia de género de mujeres adultas mayores de Bosa en Bogotá”. Ponente: María Victoria Aponte.</a:t>
            </a:r>
          </a:p>
          <a:p>
            <a:endParaRPr lang="es-CO" sz="2400" dirty="0"/>
          </a:p>
        </p:txBody>
      </p:sp>
      <p:pic>
        <p:nvPicPr>
          <p:cNvPr id="5122" name="Picture 2" descr="https://urepublicana.edu.co/images/noticias_eventos/evento_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41" y="2123091"/>
            <a:ext cx="4148959" cy="280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93" y="624110"/>
            <a:ext cx="9581219" cy="1280890"/>
          </a:xfrm>
        </p:spPr>
        <p:txBody>
          <a:bodyPr>
            <a:noAutofit/>
          </a:bodyPr>
          <a:lstStyle/>
          <a:p>
            <a:pPr algn="ctr"/>
            <a:r>
              <a:rPr lang="es-CO" dirty="0" smtClean="0"/>
              <a:t>Publicación artículos</a:t>
            </a:r>
            <a:r>
              <a:rPr lang="es-CO" dirty="0"/>
              <a:t> </a:t>
            </a:r>
            <a:r>
              <a:rPr lang="es-CO" dirty="0" smtClean="0"/>
              <a:t>cient</a:t>
            </a:r>
            <a:r>
              <a:rPr lang="es-ES" dirty="0" err="1" smtClean="0"/>
              <a:t>íficos</a:t>
            </a:r>
            <a:r>
              <a:rPr lang="es-CO" dirty="0" smtClean="0"/>
              <a:t>-2017- Revista Prospectiva- indexada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/>
              <a:t>                                                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9835" t="21670" r="32995" b="51475"/>
          <a:stretch/>
        </p:blipFill>
        <p:spPr>
          <a:xfrm>
            <a:off x="3373821" y="1905000"/>
            <a:ext cx="2333296" cy="4159625"/>
          </a:xfrm>
          <a:prstGeom prst="rect">
            <a:avLst/>
          </a:prstGeom>
        </p:spPr>
      </p:pic>
      <p:pic>
        <p:nvPicPr>
          <p:cNvPr id="6146" name="Picture 2" descr="http://revistaprospectiva.univalle.edu.co/public/journals/8/cover_issue_462_es_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7" y="2207172"/>
            <a:ext cx="2872191" cy="39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Publicación de artículos-2014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1946" y="2301767"/>
            <a:ext cx="5297214" cy="2081048"/>
          </a:xfrm>
        </p:spPr>
        <p:txBody>
          <a:bodyPr>
            <a:normAutofit fontScale="85000" lnSpcReduction="20000"/>
          </a:bodyPr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r>
              <a:rPr lang="es-CO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Artículo. Ausencia de capital social y vulnerabilidad de mujeres jefas de hogar. Revista Manzana de la discordia. Universidad del Valle. 2014</a:t>
            </a:r>
            <a:endParaRPr lang="es-CO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24" y="1810250"/>
            <a:ext cx="2259724" cy="4275239"/>
          </a:xfrm>
          <a:prstGeom prst="rect">
            <a:avLst/>
          </a:prstGeom>
        </p:spPr>
      </p:pic>
      <p:pic>
        <p:nvPicPr>
          <p:cNvPr id="7170" name="Picture 2" descr="Resultado de imagen para revista manzana de la discordia 201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75" y="2301766"/>
            <a:ext cx="2764221" cy="378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3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4" y="935421"/>
            <a:ext cx="8911687" cy="767256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Publicación artículos- Revista académica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30014" y="2102069"/>
            <a:ext cx="6274676" cy="3436883"/>
          </a:xfrm>
        </p:spPr>
        <p:txBody>
          <a:bodyPr>
            <a:normAutofit/>
          </a:bodyPr>
          <a:lstStyle/>
          <a:p>
            <a:r>
              <a:rPr lang="es-ES" sz="2000" b="1" dirty="0" smtClean="0"/>
              <a:t>Métodos</a:t>
            </a:r>
            <a:r>
              <a:rPr lang="es-ES" sz="2000" b="1" dirty="0"/>
              <a:t>, preferencias y hábitos de lectura de estudiantes de pregrado</a:t>
            </a:r>
            <a:r>
              <a:rPr lang="es-ES" sz="2000" dirty="0"/>
              <a:t>. Revista teoría y praxis investigativa. ISSN 1900-9380. Centro de investigación y desarrollo. Fundación universitaria del Área Andina. </a:t>
            </a:r>
            <a:r>
              <a:rPr lang="es-ES" sz="2000" dirty="0" smtClean="0"/>
              <a:t>2009</a:t>
            </a:r>
            <a:r>
              <a:rPr lang="es-ES" sz="2000" dirty="0"/>
              <a:t> </a:t>
            </a:r>
            <a:endParaRPr lang="es-CO" sz="2000" dirty="0"/>
          </a:p>
        </p:txBody>
      </p:sp>
      <p:pic>
        <p:nvPicPr>
          <p:cNvPr id="1026" name="Picture 2" descr="Resultado de imagen para caratula revista teoría y praxis- Areandina 2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94" y="2463307"/>
            <a:ext cx="3048000" cy="343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/>
          <p:cNvSpPr>
            <a:spLocks noGrp="1"/>
          </p:cNvSpPr>
          <p:nvPr>
            <p:ph sz="quarter" idx="4"/>
          </p:nvPr>
        </p:nvSpPr>
        <p:spPr>
          <a:xfrm>
            <a:off x="7812295" y="2102069"/>
            <a:ext cx="3048000" cy="3797730"/>
          </a:xfr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558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22783" y="437322"/>
            <a:ext cx="9152046" cy="1160249"/>
          </a:xfrm>
        </p:spPr>
        <p:txBody>
          <a:bodyPr/>
          <a:lstStyle/>
          <a:p>
            <a:pPr algn="ctr"/>
            <a:r>
              <a:rPr lang="es-CO" sz="3600" dirty="0" smtClean="0"/>
              <a:t>Ponencia en Congreso internacional Bogot</a:t>
            </a:r>
            <a:r>
              <a:rPr lang="es-ES" sz="3600" dirty="0" smtClean="0"/>
              <a:t>á-2017</a:t>
            </a:r>
            <a:endParaRPr lang="es-CO" sz="36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436913" y="1954924"/>
            <a:ext cx="4937383" cy="4347904"/>
          </a:xfrm>
        </p:spPr>
        <p:txBody>
          <a:bodyPr>
            <a:normAutofit/>
          </a:bodyPr>
          <a:lstStyle/>
          <a:p>
            <a:r>
              <a:rPr lang="es-CO" dirty="0" smtClean="0"/>
              <a:t>VII</a:t>
            </a:r>
            <a:r>
              <a:rPr lang="es-CO" dirty="0"/>
              <a:t> </a:t>
            </a:r>
            <a:r>
              <a:rPr lang="es-CO" dirty="0" smtClean="0"/>
              <a:t>Simposio Internacional de Investigaciones, VIII Nacional Y XIII Premio a </a:t>
            </a:r>
            <a:r>
              <a:rPr lang="es-CO" dirty="0"/>
              <a:t>l</a:t>
            </a:r>
            <a:r>
              <a:rPr lang="es-CO" dirty="0" smtClean="0"/>
              <a:t>a Investigación Simposio de Investigación Pablo Oliveros Marmolejo. Valledupar, Octubre 2017. </a:t>
            </a:r>
          </a:p>
          <a:p>
            <a:r>
              <a:rPr lang="es-CO" b="1" dirty="0" smtClean="0"/>
              <a:t>Ponencia</a:t>
            </a:r>
            <a:r>
              <a:rPr lang="es-CO" b="1" dirty="0"/>
              <a:t>:</a:t>
            </a:r>
            <a:r>
              <a:rPr lang="es-CO" dirty="0"/>
              <a:t> </a:t>
            </a:r>
            <a:r>
              <a:rPr lang="es-CO" dirty="0" smtClean="0"/>
              <a:t>“Significado de memorias </a:t>
            </a:r>
            <a:r>
              <a:rPr lang="es-CO" dirty="0"/>
              <a:t>de violencia de género de </a:t>
            </a:r>
            <a:r>
              <a:rPr lang="es-CO" dirty="0" smtClean="0"/>
              <a:t>mujeres adultas mayores de Bosa en Bogotá”. </a:t>
            </a:r>
            <a:r>
              <a:rPr lang="es-CO" dirty="0"/>
              <a:t>Ponente: </a:t>
            </a:r>
            <a:r>
              <a:rPr lang="es-CO" dirty="0" smtClean="0"/>
              <a:t>María Victoria Aponte.</a:t>
            </a:r>
            <a:endParaRPr lang="es-CO" dirty="0"/>
          </a:p>
          <a:p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1954924"/>
            <a:ext cx="4784034" cy="39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4" y="714702"/>
            <a:ext cx="8911687" cy="924911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 smtClean="0"/>
              <a:t>Eventos </a:t>
            </a:r>
            <a:r>
              <a:rPr lang="es-CO" sz="4000" dirty="0" smtClean="0"/>
              <a:t>acad</a:t>
            </a:r>
            <a:r>
              <a:rPr lang="es-ES" sz="4000" dirty="0" err="1" smtClean="0"/>
              <a:t>émicos</a:t>
            </a:r>
            <a:r>
              <a:rPr lang="es-ES" sz="4000" dirty="0" smtClean="0"/>
              <a:t>- Bogotá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sz="3100" dirty="0" smtClean="0"/>
              <a:t>E</a:t>
            </a:r>
            <a:r>
              <a:rPr lang="es-CO" sz="3100" dirty="0" smtClean="0"/>
              <a:t>ncuentro de semilleros de investigaci</a:t>
            </a:r>
            <a:r>
              <a:rPr lang="es-ES" sz="3100" dirty="0" err="1" smtClean="0"/>
              <a:t>ón</a:t>
            </a:r>
            <a:endParaRPr lang="es-CO" sz="31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763486" y="2427890"/>
            <a:ext cx="3219331" cy="3244040"/>
          </a:xfrm>
        </p:spPr>
        <p:txBody>
          <a:bodyPr>
            <a:normAutofit/>
          </a:bodyPr>
          <a:lstStyle/>
          <a:p>
            <a:r>
              <a:rPr lang="es-CO" dirty="0" smtClean="0"/>
              <a:t>Ponencia: Una mirada al posconflicto desde lo jurídico, enfocada a la salud.</a:t>
            </a:r>
          </a:p>
          <a:p>
            <a:r>
              <a:rPr lang="es-CO" dirty="0" smtClean="0"/>
              <a:t> Lugar y Fecha: Universidad de Santander- UDES. Abril 2017</a:t>
            </a:r>
            <a:endParaRPr lang="es-CO" dirty="0"/>
          </a:p>
          <a:p>
            <a:endParaRPr lang="es-CO" dirty="0"/>
          </a:p>
        </p:txBody>
      </p:sp>
      <p:pic>
        <p:nvPicPr>
          <p:cNvPr id="6" name="Marcador de contenido 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7" y="2123089"/>
            <a:ext cx="4863548" cy="40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124" y="714703"/>
            <a:ext cx="8911687" cy="954580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Eventos </a:t>
            </a:r>
            <a:r>
              <a:rPr lang="es-CO" dirty="0" smtClean="0"/>
              <a:t>nacionales- Universidad de Antioquia- Facultad de Salud P</a:t>
            </a:r>
            <a:r>
              <a:rPr lang="es-ES" dirty="0" err="1" smtClean="0"/>
              <a:t>ública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312862" y="2343806"/>
            <a:ext cx="5207208" cy="3778697"/>
          </a:xfrm>
        </p:spPr>
        <p:txBody>
          <a:bodyPr>
            <a:normAutofit/>
          </a:bodyPr>
          <a:lstStyle/>
          <a:p>
            <a:r>
              <a:rPr lang="es-CO" b="1" dirty="0" smtClean="0"/>
              <a:t>Evento</a:t>
            </a:r>
            <a:r>
              <a:rPr lang="es-CO" dirty="0" smtClean="0"/>
              <a:t>: 10 Congreso Internacional de Salud Pública </a:t>
            </a:r>
          </a:p>
          <a:p>
            <a:r>
              <a:rPr lang="es-CO" b="1" dirty="0" smtClean="0"/>
              <a:t>Ponencias</a:t>
            </a:r>
            <a:r>
              <a:rPr lang="es-CO" dirty="0" smtClean="0"/>
              <a:t>: </a:t>
            </a:r>
          </a:p>
          <a:p>
            <a:r>
              <a:rPr lang="es-CO" dirty="0" smtClean="0"/>
              <a:t>Significados </a:t>
            </a:r>
            <a:r>
              <a:rPr lang="es-CO" dirty="0" smtClean="0"/>
              <a:t>de memorias de violencia de género en mujeres adultas mayores de Bosa en la Ciudad de Bogotá en el año </a:t>
            </a:r>
            <a:r>
              <a:rPr lang="es-CO" dirty="0" smtClean="0"/>
              <a:t>2017.</a:t>
            </a:r>
          </a:p>
          <a:p>
            <a:r>
              <a:rPr lang="es-CO" dirty="0" smtClean="0"/>
              <a:t>Caracterizaci</a:t>
            </a:r>
            <a:r>
              <a:rPr lang="es-ES" dirty="0" err="1" smtClean="0"/>
              <a:t>ón</a:t>
            </a:r>
            <a:r>
              <a:rPr lang="es-ES" dirty="0" smtClean="0"/>
              <a:t> de la violencia de género en estudiantes universitarias en un programa de Enfermería. Bogotá 2017.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57" y="2020727"/>
            <a:ext cx="3260033" cy="4194542"/>
          </a:xfrm>
        </p:spPr>
      </p:pic>
    </p:spTree>
    <p:extLst>
      <p:ext uri="{BB962C8B-B14F-4D97-AF65-F5344CB8AC3E}">
        <p14:creationId xmlns:p14="http://schemas.microsoft.com/office/powerpoint/2010/main" val="88793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1078" y="624110"/>
            <a:ext cx="9503533" cy="836828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 smtClean="0"/>
              <a:t>Eventos </a:t>
            </a:r>
            <a:r>
              <a:rPr lang="es-CO" sz="4000" dirty="0" smtClean="0"/>
              <a:t>internacionales</a:t>
            </a:r>
            <a:r>
              <a:rPr lang="es-CO" dirty="0" smtClean="0"/>
              <a:t/>
            </a:r>
            <a:br>
              <a:rPr lang="es-CO" dirty="0" smtClean="0"/>
            </a:br>
            <a:r>
              <a:rPr lang="es-CO" dirty="0" smtClean="0"/>
              <a:t>Veracruz- </a:t>
            </a:r>
            <a:r>
              <a:rPr lang="es-CO" dirty="0"/>
              <a:t>México. 2018</a:t>
            </a:r>
            <a:br>
              <a:rPr lang="es-CO" dirty="0"/>
            </a:b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391478" y="2049517"/>
            <a:ext cx="3975652" cy="3648918"/>
          </a:xfrm>
        </p:spPr>
        <p:txBody>
          <a:bodyPr>
            <a:normAutofit/>
          </a:bodyPr>
          <a:lstStyle/>
          <a:p>
            <a:r>
              <a:rPr lang="es-CO" sz="2200" dirty="0" smtClean="0"/>
              <a:t>VIII </a:t>
            </a:r>
            <a:r>
              <a:rPr lang="es-CO" sz="2200" dirty="0"/>
              <a:t>Congreso Internacional “Transversalidad y </a:t>
            </a:r>
            <a:r>
              <a:rPr lang="es-CO" sz="2200" dirty="0" err="1" smtClean="0"/>
              <a:t>multidisciplinariedad</a:t>
            </a:r>
            <a:r>
              <a:rPr lang="es-CO" sz="2200" dirty="0" smtClean="0"/>
              <a:t> </a:t>
            </a:r>
            <a:r>
              <a:rPr lang="es-CO" sz="2200" dirty="0"/>
              <a:t>en la Complejidad de los Problemas de Salud para el Desarrollo Humano Sustentable”- Veracruz- </a:t>
            </a:r>
            <a:r>
              <a:rPr lang="es-CO" sz="2200" dirty="0" smtClean="0"/>
              <a:t>México. 2018</a:t>
            </a:r>
            <a:endParaRPr lang="es-CO" sz="2200" dirty="0"/>
          </a:p>
          <a:p>
            <a:endParaRPr lang="es-CO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23421" y="2296513"/>
            <a:ext cx="4638258" cy="38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 smtClean="0"/>
              <a:t>Textos y </a:t>
            </a:r>
            <a:r>
              <a:rPr lang="es-ES_tradnl" dirty="0" err="1" smtClean="0"/>
              <a:t>cap</a:t>
            </a:r>
            <a:r>
              <a:rPr lang="es-ES" dirty="0" err="1" smtClean="0"/>
              <a:t>ítulos</a:t>
            </a:r>
            <a:r>
              <a:rPr lang="es-ES" dirty="0" smtClean="0"/>
              <a:t> de libros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1810" y="1524000"/>
            <a:ext cx="5050296" cy="821635"/>
          </a:xfrm>
        </p:spPr>
        <p:txBody>
          <a:bodyPr/>
          <a:lstStyle/>
          <a:p>
            <a:r>
              <a:rPr lang="es-ES_tradnl" sz="2000" dirty="0" smtClean="0"/>
              <a:t>Memorias- Congreso </a:t>
            </a:r>
            <a:r>
              <a:rPr lang="es-ES_tradnl" sz="2000" dirty="0" err="1" smtClean="0"/>
              <a:t>Psicolog</a:t>
            </a:r>
            <a:r>
              <a:rPr lang="es-ES" sz="2000" dirty="0" err="1" smtClean="0"/>
              <a:t>ía</a:t>
            </a:r>
            <a:r>
              <a:rPr lang="es-ES" sz="2000" dirty="0" smtClean="0"/>
              <a:t>- salud mental- Argentina- 2016</a:t>
            </a:r>
            <a:endParaRPr lang="es-ES_tradnl" sz="20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129670" y="1524000"/>
            <a:ext cx="4227443" cy="821635"/>
          </a:xfrm>
        </p:spPr>
        <p:txBody>
          <a:bodyPr/>
          <a:lstStyle/>
          <a:p>
            <a:r>
              <a:rPr lang="es-ES_tradnl" sz="2000" dirty="0" smtClean="0"/>
              <a:t>Humanidades- </a:t>
            </a:r>
            <a:r>
              <a:rPr lang="es-ES_tradnl" sz="2000" dirty="0" err="1" smtClean="0"/>
              <a:t>cap</a:t>
            </a:r>
            <a:r>
              <a:rPr lang="es-ES" sz="2000" dirty="0" err="1" smtClean="0"/>
              <a:t>ítulo</a:t>
            </a:r>
            <a:r>
              <a:rPr lang="es-ES" sz="2000" dirty="0" smtClean="0"/>
              <a:t> libro Bogotá - 2018</a:t>
            </a:r>
            <a:endParaRPr lang="es-ES_tradnl" sz="20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92924" y="2549524"/>
            <a:ext cx="3264537" cy="3665745"/>
          </a:xfrm>
          <a:prstGeom prst="rect">
            <a:avLst/>
          </a:prstGeom>
        </p:spPr>
      </p:pic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57" y="2546349"/>
            <a:ext cx="3366052" cy="36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68557" y="624110"/>
            <a:ext cx="9939129" cy="962952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 smtClean="0"/>
              <a:t>Publicaciones- Capítulo de </a:t>
            </a:r>
            <a:r>
              <a:rPr lang="es-CO" sz="4000" dirty="0" smtClean="0"/>
              <a:t>libro- T</a:t>
            </a:r>
            <a:r>
              <a:rPr lang="es-ES" sz="4000" dirty="0" err="1" smtClean="0"/>
              <a:t>éxticas</a:t>
            </a:r>
            <a:r>
              <a:rPr lang="es-ES" dirty="0"/>
              <a:t/>
            </a:r>
            <a:br>
              <a:rPr lang="es-ES" dirty="0"/>
            </a:br>
            <a:r>
              <a:rPr lang="es-ES" sz="2700" dirty="0" smtClean="0"/>
              <a:t>Facultad de Humanidades</a:t>
            </a:r>
            <a:endParaRPr lang="es-CO" sz="27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30891" y="1696277"/>
            <a:ext cx="8052866" cy="1540909"/>
          </a:xfrm>
        </p:spPr>
        <p:txBody>
          <a:bodyPr>
            <a:normAutofit fontScale="92500" lnSpcReduction="20000"/>
          </a:bodyPr>
          <a:lstStyle/>
          <a:p>
            <a:r>
              <a:rPr lang="es-CO" sz="2400" dirty="0" smtClean="0"/>
              <a:t>1° puesto concurso de </a:t>
            </a:r>
            <a:r>
              <a:rPr lang="es-CO" sz="2400" dirty="0" smtClean="0"/>
              <a:t>crónica</a:t>
            </a:r>
          </a:p>
          <a:p>
            <a:r>
              <a:rPr lang="es-CO" sz="2400" dirty="0" smtClean="0"/>
              <a:t>2015: </a:t>
            </a:r>
            <a:r>
              <a:rPr lang="es-CO" sz="2400" b="1" dirty="0" smtClean="0"/>
              <a:t>Reflexiones</a:t>
            </a:r>
            <a:r>
              <a:rPr lang="es-CO" sz="2400" b="1" dirty="0"/>
              <a:t>, del primer día de clases en el curso de </a:t>
            </a:r>
            <a:r>
              <a:rPr lang="es-CO" sz="2400" b="1" dirty="0" smtClean="0"/>
              <a:t>investigación</a:t>
            </a:r>
            <a:endParaRPr lang="es-CO" sz="2400" dirty="0" smtClean="0"/>
          </a:p>
          <a:p>
            <a:r>
              <a:rPr lang="es-CO" sz="2600" dirty="0" smtClean="0"/>
              <a:t>Publicado junio 25-2019 </a:t>
            </a:r>
            <a:endParaRPr lang="es-CO" sz="2600" dirty="0"/>
          </a:p>
          <a:p>
            <a:pPr marL="0" indent="0">
              <a:buNone/>
            </a:pPr>
            <a:endParaRPr lang="es-CO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28" y="2609412"/>
            <a:ext cx="2091558" cy="33528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62" y="3237187"/>
            <a:ext cx="2196662" cy="3226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11" y="3478924"/>
            <a:ext cx="2417379" cy="30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418897" y="1292772"/>
            <a:ext cx="10163503" cy="19023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r>
              <a:rPr lang="es-CO" sz="2900" dirty="0" smtClean="0"/>
              <a:t>Los </a:t>
            </a:r>
            <a:r>
              <a:rPr lang="es-CO" sz="2900" dirty="0" smtClean="0"/>
              <a:t>Límites de la Clínica.</a:t>
            </a:r>
          </a:p>
          <a:p>
            <a:pPr lvl="1"/>
            <a:r>
              <a:rPr lang="es-CO" sz="2600" dirty="0" smtClean="0"/>
              <a:t>Memorias </a:t>
            </a:r>
            <a:r>
              <a:rPr lang="es-CO" sz="2600" dirty="0"/>
              <a:t>de violencia de género de enfermeras y enfermeros en el ámbito laboral de la </a:t>
            </a:r>
            <a:r>
              <a:rPr lang="es-CO" sz="2600" dirty="0" smtClean="0"/>
              <a:t>salud en Bogotá en el año </a:t>
            </a:r>
            <a:r>
              <a:rPr lang="es-CO" sz="2600" dirty="0"/>
              <a:t>2016. -</a:t>
            </a:r>
            <a:r>
              <a:rPr lang="es-CO" sz="2600" dirty="0" smtClean="0"/>
              <a:t>3.500 </a:t>
            </a:r>
            <a:r>
              <a:rPr lang="es-CO" sz="2600" dirty="0"/>
              <a:t>profesionales inscritos y 2.000 ponencias. Se seleccionaron 270 ponencias, para el libro Los Límites de la Clínica, entre los cuales se registra la ponencia del grupo Género e Interculturalidad. </a:t>
            </a:r>
            <a:endParaRPr lang="es-CO" sz="2600" dirty="0" smtClean="0"/>
          </a:p>
          <a:p>
            <a:pPr marL="457200" lvl="1" indent="0">
              <a:buNone/>
            </a:pPr>
            <a:r>
              <a:rPr lang="es-CO" sz="2600" b="1" dirty="0" smtClean="0"/>
              <a:t>Ponente</a:t>
            </a:r>
            <a:r>
              <a:rPr lang="es-CO" sz="2600" dirty="0"/>
              <a:t>: María Victoria Aponte Valverde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02924" y="3534736"/>
            <a:ext cx="1986455" cy="270840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108088" y="472966"/>
            <a:ext cx="9169512" cy="7147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5100" dirty="0" smtClean="0"/>
              <a:t>Publicaciones- </a:t>
            </a:r>
            <a:r>
              <a:rPr lang="es-CO" sz="5100" dirty="0"/>
              <a:t>Capítulo de </a:t>
            </a:r>
            <a:r>
              <a:rPr lang="es-CO" sz="5100" dirty="0" smtClean="0"/>
              <a:t>libro</a:t>
            </a:r>
            <a:r>
              <a:rPr lang="es-CO" sz="4000" dirty="0" smtClean="0"/>
              <a:t>:</a:t>
            </a:r>
          </a:p>
          <a:p>
            <a:pPr algn="ctr"/>
            <a:r>
              <a:rPr lang="es-CO" dirty="0" smtClean="0"/>
              <a:t>Asociacion de salud mental-Argentina  </a:t>
            </a:r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13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Words>910</Words>
  <Application>Microsoft Macintosh PowerPoint</Application>
  <PresentationFormat>Panorámica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Book Antiqua</vt:lpstr>
      <vt:lpstr>Century Gothic</vt:lpstr>
      <vt:lpstr>Constantia</vt:lpstr>
      <vt:lpstr>Google Sans</vt:lpstr>
      <vt:lpstr>Times New Roman</vt:lpstr>
      <vt:lpstr>Wingdings 3</vt:lpstr>
      <vt:lpstr>Arial</vt:lpstr>
      <vt:lpstr>Espiral</vt:lpstr>
      <vt:lpstr>        Publicaciones científicas y eventos académicos </vt:lpstr>
      <vt:lpstr>Ponencias internacionales</vt:lpstr>
      <vt:lpstr>Presentación de PowerPoint</vt:lpstr>
      <vt:lpstr>Eventos académicos- Bogotá Encuentro de semilleros de investigación</vt:lpstr>
      <vt:lpstr>Eventos nacionales- Universidad de Antioquia- Facultad de Salud Pública</vt:lpstr>
      <vt:lpstr>Eventos internacionales Veracruz- México. 2018 </vt:lpstr>
      <vt:lpstr>Textos y capítulos de libros</vt:lpstr>
      <vt:lpstr>Publicaciones- Capítulo de libro- Téxticas Facultad de Humanidades</vt:lpstr>
      <vt:lpstr>Presentación de PowerPoint</vt:lpstr>
      <vt:lpstr>Publicación libro-2013  Informe final proyecto de investigación</vt:lpstr>
      <vt:lpstr>Publicación de artículos científicos-  Revista indexada- 2019</vt:lpstr>
      <vt:lpstr>Publicación artículos científicos Universidad de Antioquia- 2019</vt:lpstr>
      <vt:lpstr>Publicación artículos científicos  Universidad de Antioquia- 2019</vt:lpstr>
      <vt:lpstr>Talleres y Conferencias</vt:lpstr>
      <vt:lpstr>Taller Universidad siglo 21  Acuerdo internacionalización de la investigación- Córdoba Argentina</vt:lpstr>
      <vt:lpstr>Conferencia -Universidad siglo 21 Acuerdo internacionalización de la investigación- Córdoba Argentina-Areandina Bogotá</vt:lpstr>
      <vt:lpstr>Comunicación social del conocimiento</vt:lpstr>
      <vt:lpstr>Publicaciones- Revista línea de vida Fundación Universitaria del Área Andina</vt:lpstr>
      <vt:lpstr>Publicaciones- Revista línea de vida Fundación Universitaria del Área Andina</vt:lpstr>
      <vt:lpstr>Publicación artículos-  Revista Ánfora-indexada. 2018</vt:lpstr>
      <vt:lpstr>Publicaciones artículo científico- 2017: Participación como ponente- memorias de  eventos</vt:lpstr>
      <vt:lpstr>Publicación artículos científicos-2017- Revista Prospectiva- indexada                                                  </vt:lpstr>
      <vt:lpstr>Publicación de artículos-2014</vt:lpstr>
      <vt:lpstr>Publicación artículos- Revista académica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Labor Docente Grupo Género e Interculturalidad Red-Rumbo Transversalidad</dc:title>
  <dc:creator>Sandra Carolina Pinzon Estrada</dc:creator>
  <cp:lastModifiedBy>Usuario de Microsoft Office</cp:lastModifiedBy>
  <cp:revision>92</cp:revision>
  <dcterms:created xsi:type="dcterms:W3CDTF">2016-10-28T20:47:02Z</dcterms:created>
  <dcterms:modified xsi:type="dcterms:W3CDTF">2020-04-14T05:59:45Z</dcterms:modified>
</cp:coreProperties>
</file>